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88D584-36BB-4815-8F35-7CE4C891B258}" type="datetimeFigureOut">
              <a:rPr lang="en-CA" smtClean="0"/>
              <a:t>08/02/2017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87FA842-CE74-40F2-BA2D-4B3E2C1661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9339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Bargaining Solidarity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CUPE NB </a:t>
            </a:r>
          </a:p>
          <a:p>
            <a:r>
              <a:rPr lang="en-CA" dirty="0"/>
              <a:t>February 9</a:t>
            </a:r>
            <a:r>
              <a:rPr lang="en-CA" baseline="30000" dirty="0"/>
              <a:t>th</a:t>
            </a:r>
            <a:r>
              <a:rPr lang="en-CA" dirty="0"/>
              <a:t>, 2017</a:t>
            </a:r>
          </a:p>
          <a:p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444" y="277579"/>
            <a:ext cx="2343912" cy="2109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19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19352" y="958485"/>
            <a:ext cx="9711558" cy="2801935"/>
          </a:xfrm>
        </p:spPr>
        <p:txBody>
          <a:bodyPr/>
          <a:lstStyle/>
          <a:p>
            <a:r>
              <a:rPr lang="en-CA" b="1" dirty="0"/>
              <a:t>What if every member understood their collective agreement?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94399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517" y="958485"/>
            <a:ext cx="11585027" cy="4748633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CA" sz="3100" dirty="0"/>
              <a:t>Members could:</a:t>
            </a:r>
            <a:br>
              <a:rPr lang="en-CA" sz="3100" dirty="0"/>
            </a:br>
            <a:br>
              <a:rPr lang="en-CA" sz="3100" dirty="0"/>
            </a:br>
            <a:r>
              <a:rPr lang="en-CA" sz="3100" dirty="0"/>
              <a:t>* Find answers to basic questions about their rights</a:t>
            </a:r>
            <a:br>
              <a:rPr lang="en-CA" sz="3100" dirty="0"/>
            </a:br>
            <a:r>
              <a:rPr lang="en-CA" sz="3100" dirty="0"/>
              <a:t>* Feel that the collective agreement belongs to them</a:t>
            </a:r>
            <a:br>
              <a:rPr lang="en-CA" sz="3100" dirty="0"/>
            </a:br>
            <a:r>
              <a:rPr lang="en-CA" sz="3100" dirty="0"/>
              <a:t>* Feel like they’re part of the union</a:t>
            </a:r>
            <a:br>
              <a:rPr lang="en-CA" sz="3100" dirty="0"/>
            </a:br>
            <a:r>
              <a:rPr lang="en-CA" sz="3100" dirty="0"/>
              <a:t>* See the direct benefits of being in a union, and</a:t>
            </a:r>
            <a:br>
              <a:rPr lang="en-CA" sz="3100" dirty="0"/>
            </a:br>
            <a:r>
              <a:rPr lang="en-CA" sz="3100" dirty="0"/>
              <a:t>* Become more active in the union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8826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99464"/>
            <a:ext cx="11524593" cy="280193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CA" sz="3100" dirty="0"/>
              <a:t>Stewards would:</a:t>
            </a:r>
            <a:br>
              <a:rPr lang="en-CA" sz="3100" dirty="0"/>
            </a:br>
            <a:br>
              <a:rPr lang="en-CA" sz="3100" dirty="0"/>
            </a:br>
            <a:r>
              <a:rPr lang="en-CA" sz="3100" dirty="0"/>
              <a:t>* Spend more time on education and other work, and</a:t>
            </a:r>
            <a:br>
              <a:rPr lang="en-CA" sz="3100" dirty="0"/>
            </a:br>
            <a:r>
              <a:rPr lang="en-CA" sz="3100" dirty="0"/>
              <a:t>* Be less likely to “burn out” from overwork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175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27" y="2992236"/>
            <a:ext cx="11091042" cy="2801935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CA" sz="3100" dirty="0"/>
              <a:t>The local would:</a:t>
            </a:r>
            <a:br>
              <a:rPr lang="en-CA" sz="3100" dirty="0"/>
            </a:br>
            <a:r>
              <a:rPr lang="en-CA" sz="3100" dirty="0"/>
              <a:t>* Know that members are able to participate in the local</a:t>
            </a:r>
            <a:br>
              <a:rPr lang="en-CA" sz="3100" dirty="0"/>
            </a:br>
            <a:r>
              <a:rPr lang="en-CA" sz="3100" dirty="0"/>
              <a:t>* Have a larger group of people available who could serve as stewards</a:t>
            </a:r>
            <a:br>
              <a:rPr lang="en-CA" sz="3100" dirty="0"/>
            </a:br>
            <a:r>
              <a:rPr lang="en-CA" sz="3100" dirty="0"/>
              <a:t>* Know that the interests of a broad group of people are represented through bargaining, and be stronger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440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095" y="2684464"/>
            <a:ext cx="11012215" cy="2801935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CA" sz="2800" dirty="0"/>
              <a:t> </a:t>
            </a:r>
            <a:r>
              <a:rPr lang="en-CA" sz="2800" u="sng" dirty="0"/>
              <a:t>Stronger Language</a:t>
            </a:r>
            <a:br>
              <a:rPr lang="en-CA" sz="2800" dirty="0"/>
            </a:br>
            <a:r>
              <a:rPr lang="en-CA" sz="2800" dirty="0"/>
              <a:t> “May” instead of “Must”</a:t>
            </a:r>
            <a:br>
              <a:rPr lang="en-CA" sz="2800" dirty="0"/>
            </a:br>
            <a:r>
              <a:rPr lang="en-CA" sz="2800" dirty="0"/>
              <a:t> “consult with the union” instead of “union agreement”</a:t>
            </a:r>
            <a:br>
              <a:rPr lang="en-CA" sz="2800" dirty="0"/>
            </a:br>
            <a:r>
              <a:rPr lang="en-CA" sz="2800" dirty="0"/>
              <a:t> “in the opinion of the Employer”</a:t>
            </a:r>
            <a:br>
              <a:rPr lang="en-CA" sz="2800" dirty="0"/>
            </a:br>
            <a:r>
              <a:rPr lang="en-CA" sz="2800" dirty="0"/>
              <a:t> “operational requirements”</a:t>
            </a:r>
            <a:br>
              <a:rPr lang="en-CA" sz="2800" dirty="0"/>
            </a:br>
            <a:r>
              <a:rPr lang="en-CA" sz="2800" dirty="0"/>
              <a:t> “where practical”</a:t>
            </a:r>
            <a:br>
              <a:rPr lang="en-CA" sz="2800" dirty="0"/>
            </a:br>
            <a:r>
              <a:rPr lang="en-CA" sz="2800" dirty="0"/>
              <a:t> “management will make every effort to”</a:t>
            </a:r>
            <a:br>
              <a:rPr lang="en-CA" sz="2800" dirty="0"/>
            </a:b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421241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159" y="2566567"/>
            <a:ext cx="10820399" cy="2801935"/>
          </a:xfrm>
        </p:spPr>
        <p:txBody>
          <a:bodyPr>
            <a:normAutofit fontScale="90000"/>
          </a:bodyPr>
          <a:lstStyle/>
          <a:p>
            <a:pPr algn="l"/>
            <a:r>
              <a:rPr lang="en-CA" sz="3100" dirty="0"/>
              <a:t>Bargaining equality</a:t>
            </a:r>
            <a:br>
              <a:rPr lang="en-CA" sz="3100" dirty="0"/>
            </a:br>
            <a:br>
              <a:rPr lang="en-CA" sz="3100" dirty="0"/>
            </a:br>
            <a:r>
              <a:rPr lang="en-CA" sz="3100" dirty="0"/>
              <a:t>CUPE is a leader in advancing human rights at the bargaining table.</a:t>
            </a:r>
            <a:br>
              <a:rPr lang="en-CA" sz="3100" dirty="0"/>
            </a:br>
            <a:br>
              <a:rPr lang="en-CA" sz="3100" dirty="0"/>
            </a:br>
            <a:r>
              <a:rPr lang="en-CA" sz="3100" dirty="0"/>
              <a:t>Locals use bargaining as a key way to advance the rights of marginalized workers – that is, women, persons with disabilities and racialized, LGBTTI and Aboriginal workers. When analyzing your collective agreement, consider whether it covers: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525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931" y="2259818"/>
            <a:ext cx="12065876" cy="2511835"/>
          </a:xfrm>
        </p:spPr>
        <p:txBody>
          <a:bodyPr>
            <a:normAutofit fontScale="90000"/>
          </a:bodyPr>
          <a:lstStyle/>
          <a:p>
            <a:r>
              <a:rPr lang="en-CA" dirty="0"/>
              <a:t>* Discrimination</a:t>
            </a:r>
            <a:br>
              <a:rPr lang="en-CA" dirty="0"/>
            </a:br>
            <a:r>
              <a:rPr lang="en-CA" dirty="0"/>
              <a:t>* Duty to accommodate and other disability rights</a:t>
            </a:r>
            <a:br>
              <a:rPr lang="en-CA" dirty="0"/>
            </a:br>
            <a:r>
              <a:rPr lang="en-CA" dirty="0"/>
              <a:t>* Employment equity</a:t>
            </a:r>
            <a:br>
              <a:rPr lang="en-CA" dirty="0"/>
            </a:br>
            <a:r>
              <a:rPr lang="en-CA" dirty="0"/>
              <a:t>* Aboriginal rights</a:t>
            </a:r>
            <a:br>
              <a:rPr lang="en-CA" dirty="0"/>
            </a:br>
            <a:r>
              <a:rPr lang="en-CA" dirty="0"/>
              <a:t>* Pay equity and wage discrimination</a:t>
            </a:r>
            <a:br>
              <a:rPr lang="en-CA" dirty="0"/>
            </a:br>
            <a:r>
              <a:rPr lang="en-CA" dirty="0"/>
              <a:t>* Health and safety hazards faced by marginalized workers</a:t>
            </a:r>
            <a:br>
              <a:rPr lang="en-CA" dirty="0"/>
            </a:br>
            <a:r>
              <a:rPr lang="en-CA" dirty="0"/>
              <a:t>* Child care</a:t>
            </a:r>
            <a:br>
              <a:rPr lang="en-CA" dirty="0"/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41575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026" y="2039101"/>
            <a:ext cx="10815408" cy="2511835"/>
          </a:xfrm>
        </p:spPr>
        <p:txBody>
          <a:bodyPr>
            <a:normAutofit fontScale="90000"/>
          </a:bodyPr>
          <a:lstStyle/>
          <a:p>
            <a:r>
              <a:rPr lang="en-CA" dirty="0"/>
              <a:t>* Anti-harassment</a:t>
            </a:r>
            <a:br>
              <a:rPr lang="en-CA" dirty="0"/>
            </a:br>
            <a:r>
              <a:rPr lang="en-CA" dirty="0"/>
              <a:t>* Violence prevention, including domestic violence</a:t>
            </a:r>
            <a:br>
              <a:rPr lang="en-CA" dirty="0"/>
            </a:br>
            <a:r>
              <a:rPr lang="en-CA" dirty="0"/>
              <a:t>* Work-life balance</a:t>
            </a:r>
            <a:br>
              <a:rPr lang="en-CA" dirty="0"/>
            </a:br>
            <a:r>
              <a:rPr lang="en-CA" dirty="0"/>
              <a:t>* Family leave</a:t>
            </a:r>
            <a:br>
              <a:rPr lang="en-CA" dirty="0"/>
            </a:br>
            <a:r>
              <a:rPr lang="en-CA" dirty="0"/>
              <a:t>* Pensions and benefits</a:t>
            </a:r>
            <a:br>
              <a:rPr lang="en-CA" dirty="0"/>
            </a:br>
            <a:r>
              <a:rPr lang="en-CA" dirty="0"/>
              <a:t>* Precarious work and privatization</a:t>
            </a:r>
            <a:br>
              <a:rPr lang="en-CA" dirty="0"/>
            </a:br>
            <a:endParaRPr lang="en-CA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6157" y="5931997"/>
            <a:ext cx="466725" cy="24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9065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151</TotalTime>
  <Words>36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Vapor Trail</vt:lpstr>
      <vt:lpstr>Bargaining Solidarity</vt:lpstr>
      <vt:lpstr>What if every member understood their collective agreement? </vt:lpstr>
      <vt:lpstr>Members could:  * Find answers to basic questions about their rights * Feel that the collective agreement belongs to them * Feel like they’re part of the union * See the direct benefits of being in a union, and * Become more active in the union </vt:lpstr>
      <vt:lpstr>Stewards would:  * Spend more time on education and other work, and * Be less likely to “burn out” from overwork </vt:lpstr>
      <vt:lpstr>The local would: * Know that members are able to participate in the local * Have a larger group of people available who could serve as stewards * Know that the interests of a broad group of people are represented through bargaining, and be stronger </vt:lpstr>
      <vt:lpstr> Stronger Language  “May” instead of “Must”  “consult with the union” instead of “union agreement”  “in the opinion of the Employer”  “operational requirements”  “where practical”  “management will make every effort to” </vt:lpstr>
      <vt:lpstr>Bargaining equality  CUPE is a leader in advancing human rights at the bargaining table.  Locals use bargaining as a key way to advance the rights of marginalized workers – that is, women, persons with disabilities and racialized, LGBTTI and Aboriginal workers. When analyzing your collective agreement, consider whether it covers: </vt:lpstr>
      <vt:lpstr>* Discrimination * Duty to accommodate and other disability rights * Employment equity * Aboriginal rights * Pay equity and wage discrimination * Health and safety hazards faced by marginalized workers * Child care </vt:lpstr>
      <vt:lpstr>* Anti-harassment * Violence prevention, including domestic violence * Work-life balance * Family leave * Pensions and benefits * Precarious work and privatization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Bargaining Solidarity</dc:title>
  <dc:creator>Louise Firlotte</dc:creator>
  <cp:lastModifiedBy>Louise Firlotte</cp:lastModifiedBy>
  <cp:revision>6</cp:revision>
  <cp:lastPrinted>2017-02-08T21:06:20Z</cp:lastPrinted>
  <dcterms:created xsi:type="dcterms:W3CDTF">2017-02-07T18:52:47Z</dcterms:created>
  <dcterms:modified xsi:type="dcterms:W3CDTF">2017-02-08T21:29:14Z</dcterms:modified>
</cp:coreProperties>
</file>