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</p:sldMasterIdLst>
  <p:notesMasterIdLst>
    <p:notesMasterId r:id="rId29"/>
  </p:notesMasterIdLst>
  <p:sldIdLst>
    <p:sldId id="256" r:id="rId3"/>
    <p:sldId id="272" r:id="rId4"/>
    <p:sldId id="274" r:id="rId5"/>
    <p:sldId id="275" r:id="rId6"/>
    <p:sldId id="276" r:id="rId7"/>
    <p:sldId id="278" r:id="rId8"/>
    <p:sldId id="289" r:id="rId9"/>
    <p:sldId id="282" r:id="rId10"/>
    <p:sldId id="281" r:id="rId11"/>
    <p:sldId id="265" r:id="rId12"/>
    <p:sldId id="264" r:id="rId13"/>
    <p:sldId id="259" r:id="rId14"/>
    <p:sldId id="283" r:id="rId15"/>
    <p:sldId id="284" r:id="rId16"/>
    <p:sldId id="294" r:id="rId17"/>
    <p:sldId id="299" r:id="rId18"/>
    <p:sldId id="303" r:id="rId19"/>
    <p:sldId id="285" r:id="rId20"/>
    <p:sldId id="279" r:id="rId21"/>
    <p:sldId id="291" r:id="rId22"/>
    <p:sldId id="308" r:id="rId23"/>
    <p:sldId id="301" r:id="rId24"/>
    <p:sldId id="288" r:id="rId25"/>
    <p:sldId id="292" r:id="rId26"/>
    <p:sldId id="305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94"/>
    <p:restoredTop sz="93248"/>
  </p:normalViewPr>
  <p:slideViewPr>
    <p:cSldViewPr snapToGrid="0" snapToObjects="1">
      <p:cViewPr>
        <p:scale>
          <a:sx n="80" d="100"/>
          <a:sy n="80" d="100"/>
        </p:scale>
        <p:origin x="-44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7491E-E57D-4538-82A0-FFF88E5EE8A7}" type="doc">
      <dgm:prSet loTypeId="urn:microsoft.com/office/officeart/2005/8/layout/hierarchy1" loCatId="hierarchy" qsTypeId="urn:microsoft.com/office/officeart/2005/8/quickstyle/simple2" qsCatId="simple" csTypeId="urn:microsoft.com/office/officeart/2005/8/colors/accent4_3" csCatId="accent4"/>
      <dgm:spPr/>
      <dgm:t>
        <a:bodyPr/>
        <a:lstStyle/>
        <a:p>
          <a:endParaRPr lang="en-US"/>
        </a:p>
      </dgm:t>
    </dgm:pt>
    <dgm:pt modelId="{0CA45258-4287-422F-A817-871AC4AFA05A}">
      <dgm:prSet/>
      <dgm:spPr/>
      <dgm:t>
        <a:bodyPr/>
        <a:lstStyle/>
        <a:p>
          <a:r>
            <a:rPr lang="en-US" dirty="0"/>
            <a:t>Bulletin board posters sure fires me up! Said no one ever.</a:t>
          </a:r>
        </a:p>
      </dgm:t>
    </dgm:pt>
    <dgm:pt modelId="{602C720C-2F3B-4338-B6D3-0E1E5B55DDD6}" type="parTrans" cxnId="{554BB1F8-2DC6-48F0-859E-027911284610}">
      <dgm:prSet/>
      <dgm:spPr/>
      <dgm:t>
        <a:bodyPr/>
        <a:lstStyle/>
        <a:p>
          <a:endParaRPr lang="en-US"/>
        </a:p>
      </dgm:t>
    </dgm:pt>
    <dgm:pt modelId="{765DF331-14B3-4725-9A77-53E77A77DB35}" type="sibTrans" cxnId="{554BB1F8-2DC6-48F0-859E-027911284610}">
      <dgm:prSet/>
      <dgm:spPr/>
      <dgm:t>
        <a:bodyPr/>
        <a:lstStyle/>
        <a:p>
          <a:endParaRPr lang="en-US"/>
        </a:p>
      </dgm:t>
    </dgm:pt>
    <dgm:pt modelId="{0831515C-E73A-4D13-A071-9F4BE165E44C}">
      <dgm:prSet/>
      <dgm:spPr/>
      <dgm:t>
        <a:bodyPr/>
        <a:lstStyle/>
        <a:p>
          <a:r>
            <a:rPr lang="en-US" dirty="0"/>
            <a:t>Emails are nice but… </a:t>
          </a:r>
        </a:p>
      </dgm:t>
    </dgm:pt>
    <dgm:pt modelId="{51409EFD-FF51-459B-A3FE-6F9545C4A426}" type="parTrans" cxnId="{D38B977E-153A-4617-8D50-39D44522F458}">
      <dgm:prSet/>
      <dgm:spPr/>
      <dgm:t>
        <a:bodyPr/>
        <a:lstStyle/>
        <a:p>
          <a:endParaRPr lang="en-US"/>
        </a:p>
      </dgm:t>
    </dgm:pt>
    <dgm:pt modelId="{A14A145D-59AC-4325-8DE5-65A130A1F4F2}" type="sibTrans" cxnId="{D38B977E-153A-4617-8D50-39D44522F458}">
      <dgm:prSet/>
      <dgm:spPr/>
      <dgm:t>
        <a:bodyPr/>
        <a:lstStyle/>
        <a:p>
          <a:endParaRPr lang="en-US"/>
        </a:p>
      </dgm:t>
    </dgm:pt>
    <dgm:pt modelId="{DA66A099-3D4D-024D-A7F0-30F63B653B98}" type="pres">
      <dgm:prSet presAssocID="{0CD7491E-E57D-4538-82A0-FFF88E5EE8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18C590-EA3C-544D-9D9A-7E98F3B24892}" type="pres">
      <dgm:prSet presAssocID="{0CA45258-4287-422F-A817-871AC4AFA05A}" presName="hierRoot1" presStyleCnt="0"/>
      <dgm:spPr/>
    </dgm:pt>
    <dgm:pt modelId="{B2283C12-8EAC-354D-ACB3-AE764417D839}" type="pres">
      <dgm:prSet presAssocID="{0CA45258-4287-422F-A817-871AC4AFA05A}" presName="composite" presStyleCnt="0"/>
      <dgm:spPr/>
    </dgm:pt>
    <dgm:pt modelId="{57DD7E6E-9E11-A74E-BA04-1F5618289F42}" type="pres">
      <dgm:prSet presAssocID="{0CA45258-4287-422F-A817-871AC4AFA05A}" presName="background" presStyleLbl="node0" presStyleIdx="0" presStyleCnt="2"/>
      <dgm:spPr/>
    </dgm:pt>
    <dgm:pt modelId="{AB46931C-874B-DB4D-9108-FA1BE62C7512}" type="pres">
      <dgm:prSet presAssocID="{0CA45258-4287-422F-A817-871AC4AFA05A}" presName="text" presStyleLbl="fgAcc0" presStyleIdx="0" presStyleCnt="2">
        <dgm:presLayoutVars>
          <dgm:chPref val="3"/>
        </dgm:presLayoutVars>
      </dgm:prSet>
      <dgm:spPr/>
    </dgm:pt>
    <dgm:pt modelId="{571570A8-16FD-AD4B-BE28-8BB86F99E1C4}" type="pres">
      <dgm:prSet presAssocID="{0CA45258-4287-422F-A817-871AC4AFA05A}" presName="hierChild2" presStyleCnt="0"/>
      <dgm:spPr/>
    </dgm:pt>
    <dgm:pt modelId="{56F6BFAB-467F-094A-92FD-7C901E9625BE}" type="pres">
      <dgm:prSet presAssocID="{0831515C-E73A-4D13-A071-9F4BE165E44C}" presName="hierRoot1" presStyleCnt="0"/>
      <dgm:spPr/>
    </dgm:pt>
    <dgm:pt modelId="{D9DC1E04-86B5-D348-B78D-6F71A4750000}" type="pres">
      <dgm:prSet presAssocID="{0831515C-E73A-4D13-A071-9F4BE165E44C}" presName="composite" presStyleCnt="0"/>
      <dgm:spPr/>
    </dgm:pt>
    <dgm:pt modelId="{6DFF0A6A-8E17-9D43-BC77-64FB78CC1866}" type="pres">
      <dgm:prSet presAssocID="{0831515C-E73A-4D13-A071-9F4BE165E44C}" presName="background" presStyleLbl="node0" presStyleIdx="1" presStyleCnt="2"/>
      <dgm:spPr/>
    </dgm:pt>
    <dgm:pt modelId="{D2B79A4E-A2D5-B946-9040-7F7228D0B3A9}" type="pres">
      <dgm:prSet presAssocID="{0831515C-E73A-4D13-A071-9F4BE165E44C}" presName="text" presStyleLbl="fgAcc0" presStyleIdx="1" presStyleCnt="2">
        <dgm:presLayoutVars>
          <dgm:chPref val="3"/>
        </dgm:presLayoutVars>
      </dgm:prSet>
      <dgm:spPr/>
    </dgm:pt>
    <dgm:pt modelId="{C3BEEA4C-992C-5048-9FDB-BD1FAE7343C4}" type="pres">
      <dgm:prSet presAssocID="{0831515C-E73A-4D13-A071-9F4BE165E44C}" presName="hierChild2" presStyleCnt="0"/>
      <dgm:spPr/>
    </dgm:pt>
  </dgm:ptLst>
  <dgm:cxnLst>
    <dgm:cxn modelId="{D4238F2F-4F5D-F345-B45C-DBAE700FCE82}" type="presOf" srcId="{0CA45258-4287-422F-A817-871AC4AFA05A}" destId="{AB46931C-874B-DB4D-9108-FA1BE62C7512}" srcOrd="0" destOrd="0" presId="urn:microsoft.com/office/officeart/2005/8/layout/hierarchy1"/>
    <dgm:cxn modelId="{D38B977E-153A-4617-8D50-39D44522F458}" srcId="{0CD7491E-E57D-4538-82A0-FFF88E5EE8A7}" destId="{0831515C-E73A-4D13-A071-9F4BE165E44C}" srcOrd="1" destOrd="0" parTransId="{51409EFD-FF51-459B-A3FE-6F9545C4A426}" sibTransId="{A14A145D-59AC-4325-8DE5-65A130A1F4F2}"/>
    <dgm:cxn modelId="{5F71AD92-492E-5C41-A830-9F8B7F839D36}" type="presOf" srcId="{0831515C-E73A-4D13-A071-9F4BE165E44C}" destId="{D2B79A4E-A2D5-B946-9040-7F7228D0B3A9}" srcOrd="0" destOrd="0" presId="urn:microsoft.com/office/officeart/2005/8/layout/hierarchy1"/>
    <dgm:cxn modelId="{B89493BF-024C-AE46-B286-1B1691480193}" type="presOf" srcId="{0CD7491E-E57D-4538-82A0-FFF88E5EE8A7}" destId="{DA66A099-3D4D-024D-A7F0-30F63B653B98}" srcOrd="0" destOrd="0" presId="urn:microsoft.com/office/officeart/2005/8/layout/hierarchy1"/>
    <dgm:cxn modelId="{554BB1F8-2DC6-48F0-859E-027911284610}" srcId="{0CD7491E-E57D-4538-82A0-FFF88E5EE8A7}" destId="{0CA45258-4287-422F-A817-871AC4AFA05A}" srcOrd="0" destOrd="0" parTransId="{602C720C-2F3B-4338-B6D3-0E1E5B55DDD6}" sibTransId="{765DF331-14B3-4725-9A77-53E77A77DB35}"/>
    <dgm:cxn modelId="{A8E06CB5-9805-A14A-ACEB-366E1AD4902D}" type="presParOf" srcId="{DA66A099-3D4D-024D-A7F0-30F63B653B98}" destId="{B818C590-EA3C-544D-9D9A-7E98F3B24892}" srcOrd="0" destOrd="0" presId="urn:microsoft.com/office/officeart/2005/8/layout/hierarchy1"/>
    <dgm:cxn modelId="{714DA19B-B022-E948-8FFE-8ABDC85E692A}" type="presParOf" srcId="{B818C590-EA3C-544D-9D9A-7E98F3B24892}" destId="{B2283C12-8EAC-354D-ACB3-AE764417D839}" srcOrd="0" destOrd="0" presId="urn:microsoft.com/office/officeart/2005/8/layout/hierarchy1"/>
    <dgm:cxn modelId="{69463F41-8516-A74A-827D-D771C391E9AD}" type="presParOf" srcId="{B2283C12-8EAC-354D-ACB3-AE764417D839}" destId="{57DD7E6E-9E11-A74E-BA04-1F5618289F42}" srcOrd="0" destOrd="0" presId="urn:microsoft.com/office/officeart/2005/8/layout/hierarchy1"/>
    <dgm:cxn modelId="{63AD0A12-47C5-9040-BD8A-96FFCCAEC77C}" type="presParOf" srcId="{B2283C12-8EAC-354D-ACB3-AE764417D839}" destId="{AB46931C-874B-DB4D-9108-FA1BE62C7512}" srcOrd="1" destOrd="0" presId="urn:microsoft.com/office/officeart/2005/8/layout/hierarchy1"/>
    <dgm:cxn modelId="{1BCFF526-8053-194A-8CB8-D92BE32E6E41}" type="presParOf" srcId="{B818C590-EA3C-544D-9D9A-7E98F3B24892}" destId="{571570A8-16FD-AD4B-BE28-8BB86F99E1C4}" srcOrd="1" destOrd="0" presId="urn:microsoft.com/office/officeart/2005/8/layout/hierarchy1"/>
    <dgm:cxn modelId="{CD3C8D8C-EA0D-A545-AE14-6B838B57071F}" type="presParOf" srcId="{DA66A099-3D4D-024D-A7F0-30F63B653B98}" destId="{56F6BFAB-467F-094A-92FD-7C901E9625BE}" srcOrd="1" destOrd="0" presId="urn:microsoft.com/office/officeart/2005/8/layout/hierarchy1"/>
    <dgm:cxn modelId="{871D2115-5A56-6C47-9820-6F7D6AE4609F}" type="presParOf" srcId="{56F6BFAB-467F-094A-92FD-7C901E9625BE}" destId="{D9DC1E04-86B5-D348-B78D-6F71A4750000}" srcOrd="0" destOrd="0" presId="urn:microsoft.com/office/officeart/2005/8/layout/hierarchy1"/>
    <dgm:cxn modelId="{95FC4CD5-CC00-1144-AD9B-39CB4E3F340E}" type="presParOf" srcId="{D9DC1E04-86B5-D348-B78D-6F71A4750000}" destId="{6DFF0A6A-8E17-9D43-BC77-64FB78CC1866}" srcOrd="0" destOrd="0" presId="urn:microsoft.com/office/officeart/2005/8/layout/hierarchy1"/>
    <dgm:cxn modelId="{13D1FFE6-4B4C-8D47-B4AB-6302DC32F68E}" type="presParOf" srcId="{D9DC1E04-86B5-D348-B78D-6F71A4750000}" destId="{D2B79A4E-A2D5-B946-9040-7F7228D0B3A9}" srcOrd="1" destOrd="0" presId="urn:microsoft.com/office/officeart/2005/8/layout/hierarchy1"/>
    <dgm:cxn modelId="{C96A15AA-521A-3948-A327-AE2AF16FAD31}" type="presParOf" srcId="{56F6BFAB-467F-094A-92FD-7C901E9625BE}" destId="{C3BEEA4C-992C-5048-9FDB-BD1FAE7343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D7E6E-9E11-A74E-BA04-1F5618289F42}">
      <dsp:nvSpPr>
        <dsp:cNvPr id="0" name=""/>
        <dsp:cNvSpPr/>
      </dsp:nvSpPr>
      <dsp:spPr>
        <a:xfrm>
          <a:off x="438705" y="1612"/>
          <a:ext cx="4029668" cy="255883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46931C-874B-DB4D-9108-FA1BE62C7512}">
      <dsp:nvSpPr>
        <dsp:cNvPr id="0" name=""/>
        <dsp:cNvSpPr/>
      </dsp:nvSpPr>
      <dsp:spPr>
        <a:xfrm>
          <a:off x="886446" y="426966"/>
          <a:ext cx="4029668" cy="255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Bulletin board posters sure fires me up! Said no one ever.</a:t>
          </a:r>
        </a:p>
      </dsp:txBody>
      <dsp:txXfrm>
        <a:off x="961392" y="501912"/>
        <a:ext cx="3879776" cy="2408947"/>
      </dsp:txXfrm>
    </dsp:sp>
    <dsp:sp modelId="{6DFF0A6A-8E17-9D43-BC77-64FB78CC1866}">
      <dsp:nvSpPr>
        <dsp:cNvPr id="0" name=""/>
        <dsp:cNvSpPr/>
      </dsp:nvSpPr>
      <dsp:spPr>
        <a:xfrm>
          <a:off x="5363855" y="1612"/>
          <a:ext cx="4029668" cy="255883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B79A4E-A2D5-B946-9040-7F7228D0B3A9}">
      <dsp:nvSpPr>
        <dsp:cNvPr id="0" name=""/>
        <dsp:cNvSpPr/>
      </dsp:nvSpPr>
      <dsp:spPr>
        <a:xfrm>
          <a:off x="5811596" y="426966"/>
          <a:ext cx="4029668" cy="255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Emails are nice but… </a:t>
          </a:r>
        </a:p>
      </dsp:txBody>
      <dsp:txXfrm>
        <a:off x="5886542" y="501912"/>
        <a:ext cx="3879776" cy="2408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192AF-725F-9C4D-89A5-5E3C5280A03E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D5975-183C-6E4F-90A1-BD9AB7BE1F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0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3E86D49-3A72-7F4D-8C28-8680D61607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729FCF"/>
          </a:solidFill>
          <a:ln w="25400">
            <a:solidFill>
              <a:srgbClr val="3465AF"/>
            </a:solidFill>
            <a:miter lim="800000"/>
            <a:headEnd/>
            <a:tailEnd/>
          </a:ln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BCE983C-3C9E-D143-8F70-28E86D68C1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63253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AFE2-88AA-4FC6-AF3F-A4D7E42C8D49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79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3E86D49-3A72-7F4D-8C28-8680D61607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729FCF"/>
          </a:solidFill>
          <a:ln w="25400">
            <a:solidFill>
              <a:srgbClr val="3465AF"/>
            </a:solidFill>
            <a:miter lim="800000"/>
            <a:headEnd/>
            <a:tailEnd/>
          </a:ln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BCE983C-3C9E-D143-8F70-28E86D68C1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27380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4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36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7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67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01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3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43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6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0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41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2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46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8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8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4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8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B2AD-3E46-5845-879C-390695D1B036}" type="datetimeFigureOut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893FB-3F51-1C4F-9EC2-700A0E35CB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9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today.com/story/news/nation/2018/02/27/west-virginia-teachers-packed-lunches-their-needy-students-before-going-strike/377591002/" TargetMode="External"/><Relationship Id="rId2" Type="http://schemas.openxmlformats.org/officeDocument/2006/relationships/hyperlink" Target="https://www.cnn.com/2018/02/26/us/iyw-striking-teachers-feed-students-trnd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cialistproject.ca/2018/03/west-virginia-teachers-strik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ulse/how-unions-organizing-your-employees-social-media-right-orechw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ewresearch.org/fact-tank/2017/01/30/most-americans-see-labor-unions-corporations-favorably/ft_17-01-27_unionscorporations_demographic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envogue.com/story/what-a-labor-union-is-and-how-it-work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3749D23E-B3AA-0145-AE2C-9C8A7D8F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212271"/>
            <a:ext cx="5172998" cy="4179172"/>
          </a:xfrm>
          <a:prstGeom prst="rect">
            <a:avLst/>
          </a:prstGeom>
          <a:solidFill>
            <a:srgbClr val="F8DF03"/>
          </a:solidFill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416043" y="2098451"/>
            <a:ext cx="5455917" cy="416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2414" y="6433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Communications</a:t>
            </a:r>
            <a:b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CE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OUELLETTE </a:t>
            </a:r>
          </a:p>
        </p:txBody>
      </p:sp>
    </p:spTree>
    <p:extLst>
      <p:ext uri="{BB962C8B-B14F-4D97-AF65-F5344CB8AC3E}">
        <p14:creationId xmlns:p14="http://schemas.microsoft.com/office/powerpoint/2010/main" val="806525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Content Placeholder 3" descr="Screen%20Shot%202017-05-16%20at%207.34.15%20AM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4066" y="642989"/>
            <a:ext cx="1978946" cy="5242246"/>
          </a:xfrm>
          <a:prstGeom prst="rect">
            <a:avLst/>
          </a:prstGeom>
          <a:noFill/>
        </p:spPr>
      </p:pic>
      <p:sp>
        <p:nvSpPr>
          <p:cNvPr id="12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49" y="2881200"/>
            <a:ext cx="6221640" cy="26512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CHOOSING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ACTIONS THAT FIT</a:t>
            </a:r>
            <a:br>
              <a:rPr lang="en-US" sz="5400" dirty="0">
                <a:solidFill>
                  <a:schemeClr val="bg1"/>
                </a:solidFill>
              </a:rPr>
            </a:br>
            <a:br>
              <a:rPr lang="en-US" sz="5400" dirty="0">
                <a:solidFill>
                  <a:schemeClr val="bg1"/>
                </a:solidFill>
              </a:rPr>
            </a:b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222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342900"/>
            <a:ext cx="11449050" cy="6286500"/>
          </a:xfrm>
        </p:spPr>
        <p:txBody>
          <a:bodyPr numCol="2">
            <a:noAutofit/>
          </a:bodyPr>
          <a:lstStyle/>
          <a:p>
            <a:r>
              <a:rPr lang="en-US" sz="2000" b="1" dirty="0"/>
              <a:t>Bombard the boss with phone calls and emails</a:t>
            </a:r>
          </a:p>
          <a:p>
            <a:r>
              <a:rPr lang="en-US" sz="2000" b="1" dirty="0"/>
              <a:t>Wear T-shirts or hats with a slogan or cartoon on a particular day</a:t>
            </a:r>
          </a:p>
          <a:p>
            <a:r>
              <a:rPr lang="en-US" sz="2000" b="1" dirty="0"/>
              <a:t>Put up posters</a:t>
            </a:r>
          </a:p>
          <a:p>
            <a:r>
              <a:rPr lang="en-US" sz="2000" b="1" dirty="0"/>
              <a:t>Hold an informational picket line</a:t>
            </a:r>
          </a:p>
          <a:p>
            <a:r>
              <a:rPr lang="en-US" sz="2000" b="1" dirty="0"/>
              <a:t>Strike</a:t>
            </a:r>
          </a:p>
          <a:p>
            <a:r>
              <a:rPr lang="en-US" sz="2000" b="1" dirty="0"/>
              <a:t>File a group grievance with signatures</a:t>
            </a:r>
          </a:p>
          <a:p>
            <a:r>
              <a:rPr lang="en-US" sz="2000" b="1" dirty="0"/>
              <a:t>Wear buttons or stickers</a:t>
            </a:r>
          </a:p>
          <a:p>
            <a:r>
              <a:rPr lang="en-US" sz="2000" b="1" dirty="0"/>
              <a:t>Distribute Leaflets</a:t>
            </a:r>
          </a:p>
          <a:p>
            <a:r>
              <a:rPr lang="en-US" sz="2000" b="1" dirty="0"/>
              <a:t>Set up a Facebook page for your campaign</a:t>
            </a:r>
          </a:p>
          <a:p>
            <a:r>
              <a:rPr lang="en-US" sz="2000" b="1" dirty="0"/>
              <a:t>Work to rule</a:t>
            </a:r>
          </a:p>
          <a:p>
            <a:r>
              <a:rPr lang="en-US" sz="2000" b="1" dirty="0"/>
              <a:t>Visit the boss in a small group</a:t>
            </a:r>
          </a:p>
          <a:p>
            <a:r>
              <a:rPr lang="en-US" sz="2000" b="1" dirty="0"/>
              <a:t>Spill the beans to the media</a:t>
            </a:r>
          </a:p>
          <a:p>
            <a:r>
              <a:rPr lang="en-US" sz="2000" b="1" dirty="0"/>
              <a:t>Do a survey</a:t>
            </a:r>
          </a:p>
          <a:p>
            <a:r>
              <a:rPr lang="en-US" sz="2000" b="1" dirty="0"/>
              <a:t>Circulate a petition</a:t>
            </a:r>
          </a:p>
          <a:p>
            <a:r>
              <a:rPr lang="en-US" sz="2000" b="1" dirty="0"/>
              <a:t>Do some “creative actions” at a government meeting</a:t>
            </a:r>
          </a:p>
          <a:p>
            <a:r>
              <a:rPr lang="en-US" sz="2000" b="1" dirty="0"/>
              <a:t>Rally in the parking lot and enter the building at the same time</a:t>
            </a:r>
          </a:p>
          <a:p>
            <a:r>
              <a:rPr lang="en-US" sz="2000" b="1" dirty="0"/>
              <a:t>Barrage management with tweets and Facebook comments</a:t>
            </a:r>
          </a:p>
          <a:p>
            <a:r>
              <a:rPr lang="en-US" sz="2000" b="1" dirty="0"/>
              <a:t>Write and sing a song about the boss</a:t>
            </a:r>
          </a:p>
          <a:p>
            <a:r>
              <a:rPr lang="en-US" sz="2000" b="1" dirty="0"/>
              <a:t>Everyone gets “sick” on the same day</a:t>
            </a:r>
          </a:p>
          <a:p>
            <a:r>
              <a:rPr lang="en-US" sz="2000" b="1" dirty="0"/>
              <a:t>Meet with outside supporters; get them to take action, too</a:t>
            </a:r>
          </a:p>
          <a:p>
            <a:r>
              <a:rPr lang="en-US" sz="2000" b="1" dirty="0"/>
              <a:t>Make up wallet cards that define workers’ rights</a:t>
            </a:r>
          </a:p>
          <a:p>
            <a:r>
              <a:rPr lang="en-US" sz="2000" b="1" dirty="0"/>
              <a:t>All take breaks at the same time</a:t>
            </a:r>
          </a:p>
          <a:p>
            <a:r>
              <a:rPr lang="en-US" sz="2000" b="1" dirty="0"/>
              <a:t>Visit the boss in a large group</a:t>
            </a:r>
          </a:p>
          <a:p>
            <a:r>
              <a:rPr lang="en-US" sz="2000" b="1" dirty="0"/>
              <a:t>Rally at headquarters or another targets</a:t>
            </a:r>
          </a:p>
        </p:txBody>
      </p:sp>
    </p:spTree>
    <p:extLst>
      <p:ext uri="{BB962C8B-B14F-4D97-AF65-F5344CB8AC3E}">
        <p14:creationId xmlns:p14="http://schemas.microsoft.com/office/powerpoint/2010/main" val="24653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81" y="1674055"/>
            <a:ext cx="3698803" cy="3094893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ARE THE OPTICS OF THE TACTIC?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802638"/>
            <a:ext cx="6629400" cy="57886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Does the action relate to your issue?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Will it increase the pressure on the decision-maker?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Is it simple, Is it visible?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Is it timed for effect?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Is it new and different—or tried and true?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Are enough people ready to do it?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How will the public react? Will it unify members?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How will management react?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Could it backfire?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Does it violate the law or the contract?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If so, are you prepared for the consequences?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• Will it be fun?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7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76E6212F-EB21-4328-8386-832840CB43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9E74304E-CF2D-41E1-92CF-7FC508311B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7401F-8127-4697-8085-3D6C69B5D25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2F86ECB4-9DAD-DC42-BB4A-44697C749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67" y="676386"/>
            <a:ext cx="6542117" cy="5348180"/>
          </a:xfrm>
          <a:prstGeom prst="rect">
            <a:avLst/>
          </a:prstGeom>
          <a:solidFill>
            <a:srgbClr val="F8DF03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0AE361D-C4DA-0347-A930-D7920EDD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5" y="1122363"/>
            <a:ext cx="3971220" cy="32493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Never forget the big picture</a:t>
            </a:r>
          </a:p>
        </p:txBody>
      </p:sp>
    </p:spTree>
    <p:extLst>
      <p:ext uri="{BB962C8B-B14F-4D97-AF65-F5344CB8AC3E}">
        <p14:creationId xmlns:p14="http://schemas.microsoft.com/office/powerpoint/2010/main" val="83167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quotulatiousness.ca/blog/wp-content/uploads/2017/02/Canadian-Army-NCO-rank-insignia.png">
            <a:extLst>
              <a:ext uri="{FF2B5EF4-FFF2-40B4-BE49-F238E27FC236}">
                <a16:creationId xmlns:a16="http://schemas.microsoft.com/office/drawing/2014/main" id="{C062D073-EFB6-A34A-A329-B7E07178DA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8984" y="643466"/>
            <a:ext cx="5457363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C04C99-9229-D94A-A32B-BCCE082F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CAPTAIN CAMPAIGNS</a:t>
            </a:r>
          </a:p>
        </p:txBody>
      </p:sp>
    </p:spTree>
    <p:extLst>
      <p:ext uri="{BB962C8B-B14F-4D97-AF65-F5344CB8AC3E}">
        <p14:creationId xmlns:p14="http://schemas.microsoft.com/office/powerpoint/2010/main" val="271685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5BA847-2D34-124C-B0B0-8C8722944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482" y="483936"/>
            <a:ext cx="5387718" cy="6061243"/>
          </a:xfrm>
        </p:spPr>
        <p:txBody>
          <a:bodyPr anchor="ctr">
            <a:normAutofit/>
          </a:bodyPr>
          <a:lstStyle/>
          <a:p>
            <a:r>
              <a:rPr lang="en-US" sz="4800" dirty="0">
                <a:latin typeface="Stencil" pitchFamily="82" charset="77"/>
                <a:cs typeface="Arial" panose="020B0604020202020204" pitchFamily="34" charset="0"/>
              </a:rPr>
              <a:t>Handout!</a:t>
            </a:r>
            <a:br>
              <a:rPr lang="en-US" sz="4800" dirty="0">
                <a:latin typeface="Stencil" pitchFamily="82" charset="77"/>
                <a:cs typeface="Arial" panose="020B0604020202020204" pitchFamily="34" charset="0"/>
              </a:rPr>
            </a:br>
            <a:br>
              <a:rPr lang="en-US" sz="4800" dirty="0">
                <a:latin typeface="Stencil" pitchFamily="82" charset="77"/>
                <a:cs typeface="Arial" panose="020B0604020202020204" pitchFamily="34" charset="0"/>
              </a:rPr>
            </a:br>
            <a:r>
              <a:rPr lang="en-US" sz="4800" dirty="0">
                <a:latin typeface="Stencil" pitchFamily="82" charset="77"/>
                <a:cs typeface="Arial" panose="020B0604020202020204" pitchFamily="34" charset="0"/>
              </a:rPr>
              <a:t>One on one conversations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000" dirty="0"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AB60EE-1AC3-A148-8ADC-E7F0334B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977" y="218259"/>
            <a:ext cx="4199283" cy="63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1">
            <a:extLst>
              <a:ext uri="{FF2B5EF4-FFF2-40B4-BE49-F238E27FC236}">
                <a16:creationId xmlns:a16="http://schemas.microsoft.com/office/drawing/2014/main" id="{56565E5A-0D44-FC4F-B62B-91B6BFBBB389}"/>
              </a:ext>
            </a:extLst>
          </p:cNvPr>
          <p:cNvSpPr>
            <a:spLocks/>
          </p:cNvSpPr>
          <p:nvPr/>
        </p:nvSpPr>
        <p:spPr bwMode="auto">
          <a:xfrm>
            <a:off x="6108700" y="3430588"/>
            <a:ext cx="16510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 anchor="ctr"/>
          <a:lstStyle/>
          <a:p>
            <a:endParaRPr lang="fr-FR"/>
          </a:p>
        </p:txBody>
      </p:sp>
      <p:pic>
        <p:nvPicPr>
          <p:cNvPr id="13315" name="Picture 2" descr="SpectrumA.jpg">
            <a:extLst>
              <a:ext uri="{FF2B5EF4-FFF2-40B4-BE49-F238E27FC236}">
                <a16:creationId xmlns:a16="http://schemas.microsoft.com/office/drawing/2014/main" id="{2C8A9C86-7487-C440-9E3F-265211E61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>
            <a:extLst>
              <a:ext uri="{FF2B5EF4-FFF2-40B4-BE49-F238E27FC236}">
                <a16:creationId xmlns:a16="http://schemas.microsoft.com/office/drawing/2014/main" id="{C588E57B-4CDA-5B4D-8587-4F11031CF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3224213"/>
            <a:ext cx="6096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14DE099D-2FCA-9444-AAA4-AA2063199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613" y="3224213"/>
            <a:ext cx="4699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56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1714B51-DEED-234E-9480-AE1C9117D362}"/>
              </a:ext>
            </a:extLst>
          </p:cNvPr>
          <p:cNvGrpSpPr/>
          <p:nvPr/>
        </p:nvGrpSpPr>
        <p:grpSpPr>
          <a:xfrm>
            <a:off x="339570" y="2360074"/>
            <a:ext cx="11544447" cy="3062157"/>
            <a:chOff x="1847528" y="3501008"/>
            <a:chExt cx="8100900" cy="1440160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9336360" y="4653136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536160" y="4653136"/>
              <a:ext cx="0" cy="2880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72064" y="4293096"/>
              <a:ext cx="0" cy="6480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96000" y="4725144"/>
              <a:ext cx="0" cy="21602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015880" y="4149080"/>
              <a:ext cx="0" cy="792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071664" y="4005064"/>
              <a:ext cx="0" cy="9361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719736" y="4509120"/>
              <a:ext cx="0" cy="4320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351584" y="4293096"/>
              <a:ext cx="0" cy="6480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063552" y="4941168"/>
              <a:ext cx="7704856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1847528" y="4005064"/>
              <a:ext cx="914400" cy="4103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67608" y="3501008"/>
              <a:ext cx="1296144" cy="5543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3672" y="4221088"/>
              <a:ext cx="1152128" cy="4320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511824" y="3645024"/>
              <a:ext cx="1080120" cy="5543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663952" y="4437112"/>
              <a:ext cx="914400" cy="3383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240016" y="3933056"/>
              <a:ext cx="864096" cy="4103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32104" y="4365104"/>
              <a:ext cx="1058416" cy="3383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896200" y="3717032"/>
              <a:ext cx="986408" cy="4320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760296" y="4149080"/>
              <a:ext cx="1152128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47528" y="4005065"/>
              <a:ext cx="936104" cy="33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chemeClr val="bg1">
                      <a:lumMod val="95000"/>
                    </a:schemeClr>
                  </a:solidFill>
                </a:rPr>
                <a:t>Not involved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67608" y="3525389"/>
              <a:ext cx="1296144" cy="56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chemeClr val="bg1"/>
                  </a:solidFill>
                </a:rPr>
                <a:t>Says positive things about the Union on Facebook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43672" y="4221089"/>
              <a:ext cx="1224136" cy="477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chemeClr val="bg1"/>
                  </a:solidFill>
                </a:rPr>
                <a:t>Goes to union with a problem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11824" y="3739084"/>
              <a:ext cx="1080120" cy="33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chemeClr val="bg1"/>
                  </a:solidFill>
                </a:rPr>
                <a:t>Files a grievance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42248" y="4432997"/>
              <a:ext cx="936104" cy="34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CA" sz="100" b="1" dirty="0"/>
            </a:p>
            <a:p>
              <a:pPr algn="ctr"/>
              <a:r>
                <a:rPr lang="en-CA" sz="2000" b="1" dirty="0">
                  <a:solidFill>
                    <a:schemeClr val="bg1"/>
                  </a:solidFill>
                </a:rPr>
                <a:t>Wears a button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54839" y="3960171"/>
              <a:ext cx="936104" cy="33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>
                  <a:solidFill>
                    <a:schemeClr val="bg1"/>
                  </a:solidFill>
                </a:rPr>
                <a:t>Goes to a</a:t>
              </a:r>
            </a:p>
            <a:p>
              <a:r>
                <a:rPr lang="en-CA" sz="2000" b="1" dirty="0">
                  <a:solidFill>
                    <a:schemeClr val="bg1"/>
                  </a:solidFill>
                </a:rPr>
                <a:t> meeting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32104" y="4365104"/>
              <a:ext cx="936105" cy="33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chemeClr val="bg1"/>
                  </a:solidFill>
                </a:rPr>
                <a:t>Goes on strike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96200" y="3717033"/>
              <a:ext cx="936104" cy="33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chemeClr val="bg1"/>
                  </a:solidFill>
                </a:rPr>
                <a:t>Runs for office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724291" y="4204820"/>
              <a:ext cx="1224137" cy="477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chemeClr val="bg1"/>
                  </a:solidFill>
                </a:rPr>
                <a:t>Would do civil disobedience for the union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8400256" y="4149080"/>
              <a:ext cx="0" cy="792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6131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00C64A-7334-7C4C-B5DC-A6480C5D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Who is taking care of the new members?</a:t>
            </a:r>
            <a:b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4000" dirty="0">
                <a:solidFill>
                  <a:schemeClr val="bg2"/>
                </a:solidFill>
              </a:rPr>
              <a:t>*Updating your members lists*</a:t>
            </a:r>
            <a:endParaRPr lang="en-US" sz="400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492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3EF0C2-EE57-40DD-B754-BF1477FAB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A98B2A-627D-2E44-88DE-6BC14DF32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965198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First you’ve got to get mad!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92610E-041E-D144-A687-FE0C5129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4570" y="965199"/>
            <a:ext cx="309396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… </a:t>
            </a:r>
            <a:r>
              <a:rPr lang="en-US" sz="3000" dirty="0">
                <a:solidFill>
                  <a:srgbClr val="FFFFFF"/>
                </a:solidFill>
              </a:rPr>
              <a:t>T</a:t>
            </a:r>
            <a:r>
              <a:rPr lang="en-US" sz="3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hen channel that frustration in positive, empowering action.</a:t>
            </a:r>
          </a:p>
        </p:txBody>
      </p:sp>
    </p:spTree>
    <p:extLst>
      <p:ext uri="{BB962C8B-B14F-4D97-AF65-F5344CB8AC3E}">
        <p14:creationId xmlns:p14="http://schemas.microsoft.com/office/powerpoint/2010/main" val="1498748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81" y="1674055"/>
            <a:ext cx="3698803" cy="3094893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Presentation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802638"/>
            <a:ext cx="6629400" cy="578866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 review.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internal communications?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should you care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can do for you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can do this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on one conversation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useful tools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prevent your communications from being “gimmicky”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inspiring story : Teachers in West Virginia</a:t>
            </a:r>
          </a:p>
        </p:txBody>
      </p:sp>
    </p:spTree>
    <p:extLst>
      <p:ext uri="{BB962C8B-B14F-4D97-AF65-F5344CB8AC3E}">
        <p14:creationId xmlns:p14="http://schemas.microsoft.com/office/powerpoint/2010/main" val="149841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 68">
            <a:extLst>
              <a:ext uri="{FF2B5EF4-FFF2-40B4-BE49-F238E27FC236}">
                <a16:creationId xmlns:a16="http://schemas.microsoft.com/office/drawing/2014/main" id="{B783DAB3-1F56-D948-99F2-4410C7DAE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47DD0246-A14E-1846-8C24-08642066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Don’t just inform – inspire 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5992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pectrumA.jpg">
            <a:extLst>
              <a:ext uri="{FF2B5EF4-FFF2-40B4-BE49-F238E27FC236}">
                <a16:creationId xmlns:a16="http://schemas.microsoft.com/office/drawing/2014/main" id="{9B12D167-9CD8-8144-934C-9FE9A693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8" b="7152"/>
          <a:stretch/>
        </p:blipFill>
        <p:spPr bwMode="auto">
          <a:xfrm>
            <a:off x="20" y="-208537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89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4">
            <a:extLst>
              <a:ext uri="{FF2B5EF4-FFF2-40B4-BE49-F238E27FC236}">
                <a16:creationId xmlns:a16="http://schemas.microsoft.com/office/drawing/2014/main" id="{09389C1E-02FE-9E4A-BA91-16871B7C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662489"/>
            <a:ext cx="8085138" cy="1201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  <a:p>
            <a:pPr eaLnBrk="1" hangingPunct="1"/>
            <a:endParaRPr lang="en-CA" altLang="fr-FR">
              <a:latin typeface="Calibri" panose="020F0502020204030204" pitchFamily="34" charset="0"/>
            </a:endParaRPr>
          </a:p>
        </p:txBody>
      </p:sp>
      <p:pic>
        <p:nvPicPr>
          <p:cNvPr id="6" name="Picture 1" descr="SpectrumB.jpg">
            <a:extLst>
              <a:ext uri="{FF2B5EF4-FFF2-40B4-BE49-F238E27FC236}">
                <a16:creationId xmlns:a16="http://schemas.microsoft.com/office/drawing/2014/main" id="{5AD1BD85-93D8-F24E-8BC4-84C214710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339"/>
            <a:ext cx="12191999" cy="878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947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485BA847-2D34-124C-B0B0-8C8722944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useful tools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dirty="0" err="1">
                <a:solidFill>
                  <a:schemeClr val="accent4"/>
                </a:solidFill>
              </a:rPr>
              <a:t>Cupe.ca</a:t>
            </a:r>
            <a:r>
              <a:rPr lang="fr-FR" sz="3000" dirty="0">
                <a:solidFill>
                  <a:schemeClr val="accent4"/>
                </a:solidFill>
              </a:rPr>
              <a:t>, Lime Survey, </a:t>
            </a:r>
            <a:r>
              <a:rPr lang="fr-FR" sz="3000" dirty="0" err="1">
                <a:solidFill>
                  <a:schemeClr val="accent4"/>
                </a:solidFill>
              </a:rPr>
              <a:t>MailChimp</a:t>
            </a:r>
            <a:r>
              <a:rPr lang="fr-FR" sz="3000" dirty="0">
                <a:solidFill>
                  <a:schemeClr val="accent4"/>
                </a:solidFill>
              </a:rPr>
              <a:t>, Canva, CALM, etc.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E5A81A-BA35-1C48-8608-35B3F7DA9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fr-FR" sz="4000" b="1" dirty="0">
                <a:solidFill>
                  <a:schemeClr val="accent4"/>
                </a:solidFill>
              </a:rPr>
              <a:t>HANDOUT!</a:t>
            </a:r>
          </a:p>
        </p:txBody>
      </p:sp>
    </p:spTree>
    <p:extLst>
      <p:ext uri="{BB962C8B-B14F-4D97-AF65-F5344CB8AC3E}">
        <p14:creationId xmlns:p14="http://schemas.microsoft.com/office/powerpoint/2010/main" val="181640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24B38AD-504E-1448-9867-8F32F66BA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000" y="-28955"/>
            <a:ext cx="8857980" cy="6983208"/>
          </a:xfrm>
        </p:spPr>
      </p:pic>
    </p:spTree>
    <p:extLst>
      <p:ext uri="{BB962C8B-B14F-4D97-AF65-F5344CB8AC3E}">
        <p14:creationId xmlns:p14="http://schemas.microsoft.com/office/powerpoint/2010/main" val="4277648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F08744-9D7B-4693-B8D6-2A5210AE96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5B2E630F-F386-44FA-B1A1-C10A9BF434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3567C09-8B4D-49A6-A711-C44C5807D8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3701C8-165A-634C-A5F1-DA753182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95" y="1636296"/>
            <a:ext cx="2673417" cy="3202156"/>
          </a:xfrm>
        </p:spPr>
        <p:txBody>
          <a:bodyPr>
            <a:noAutofit/>
          </a:bodyPr>
          <a:lstStyle/>
          <a:p>
            <a:r>
              <a:rPr lang="fr-FR" sz="4400" b="1" dirty="0" err="1">
                <a:solidFill>
                  <a:schemeClr val="tx1"/>
                </a:solidFill>
              </a:rPr>
              <a:t>It’s</a:t>
            </a:r>
            <a:r>
              <a:rPr lang="fr-FR" sz="4400" b="1" dirty="0">
                <a:solidFill>
                  <a:schemeClr val="tx1"/>
                </a:solidFill>
              </a:rPr>
              <a:t> a question of attitude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2F9F37-EFE6-A445-96C0-18DA0E527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042" y="1315453"/>
            <a:ext cx="6812278" cy="443129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positive and inclusive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goes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 long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way</a:t>
            </a:r>
            <a:endParaRPr lang="fr-CA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Look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dwell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endParaRPr lang="fr-CA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Share the power and the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responsibilities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: let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rank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and file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social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once in a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endParaRPr lang="fr-CA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Perfect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gets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way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overthink</a:t>
            </a:r>
            <a:r>
              <a:rPr lang="fr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everything</a:t>
            </a:r>
            <a:endParaRPr lang="fr-CA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73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8D1E26FF-966F-D24E-8540-2792F2C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963877"/>
            <a:ext cx="3819215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inspiring story : Teachers in West Virginia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F9575-E808-5E49-AEEE-1E23B725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2400" u="sng" dirty="0">
              <a:hlinkClick r:id="rId2"/>
            </a:endParaRPr>
          </a:p>
          <a:p>
            <a:r>
              <a:rPr lang="fr-FR" sz="2400" dirty="0">
                <a:hlinkClick r:id="rId2"/>
              </a:rPr>
              <a:t>https://www.cnn.com/2018/02/26/us/iyw-striking-teachers-feed-students-trnd/index.html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>
                <a:hlinkClick r:id="rId3"/>
              </a:rPr>
              <a:t>https://www.usatoday.com/story/news/nation/2018/02/27/west-virginia-teachers-packed-lunches-their-needy-students-before-going-strike/377591002/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>
                <a:hlinkClick r:id="rId4"/>
              </a:rPr>
              <a:t>https://socialistproject.ca/2018/03/west-virginia-teachers-strike/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3623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81BC32-FF58-4898-A6B5-7B3D059BCE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14406-135F-4875-9C87-53822CB19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7020BD-3785-4628-8C5E-A4011B43EF8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are internal communications?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09CE8B6-BAD9-4BDF-80F5-D0DEA4B55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20876"/>
              </p:ext>
            </p:extLst>
          </p:nvPr>
        </p:nvGraphicFramePr>
        <p:xfrm>
          <a:off x="960120" y="2917149"/>
          <a:ext cx="10279971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468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64A5D4-9EBD-1749-9017-C3FA8994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Why should you care?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1BDB7F-73DD-5149-A241-B10103C10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fr-FR" sz="2400"/>
              <a:t>To break the mandate, we need strong internal communications</a:t>
            </a:r>
          </a:p>
          <a:p>
            <a:r>
              <a:rPr lang="fr-FR" sz="2400"/>
              <a:t>Boost morale and participation</a:t>
            </a:r>
          </a:p>
          <a:p>
            <a:r>
              <a:rPr lang="fr-FR" sz="2400"/>
              <a:t>Bust myths</a:t>
            </a:r>
          </a:p>
          <a:p>
            <a:pPr lvl="1"/>
            <a:r>
              <a:rPr lang="fr-FR"/>
              <a:t>We don’t have the money</a:t>
            </a:r>
          </a:p>
          <a:p>
            <a:pPr lvl="1"/>
            <a:r>
              <a:rPr lang="fr-FR"/>
              <a:t>We can’t pull it off</a:t>
            </a:r>
          </a:p>
          <a:p>
            <a:r>
              <a:rPr lang="fr-FR" sz="2400"/>
              <a:t>Fighting anti-union propaganda. Look at what employer are saying about communications : </a:t>
            </a:r>
            <a:r>
              <a:rPr lang="fr-FR" sz="2400">
                <a:hlinkClick r:id="rId2"/>
              </a:rPr>
              <a:t>https://www.linkedin.com/pulse/how-unions-organizing-your-employees-social-media-right-orechwa</a:t>
            </a:r>
            <a:endParaRPr lang="fr-FR" sz="2400"/>
          </a:p>
          <a:p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554706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06232-69FD-453D-8EB2-706087A902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A873A-3C91-F54D-A2F1-630E942D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fr-FR" sz="3200"/>
              <a:t>Misconceptions and obstacles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E89F9D-35D9-1149-B10E-9DDC4F028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945" y="221673"/>
            <a:ext cx="6289964" cy="5833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 err="1">
                <a:solidFill>
                  <a:schemeClr val="bg1"/>
                </a:solidFill>
              </a:rPr>
              <a:t>Misconceptions</a:t>
            </a:r>
            <a:endParaRPr lang="fr-FR" sz="2400" b="1" dirty="0">
              <a:solidFill>
                <a:schemeClr val="bg1"/>
              </a:solidFill>
            </a:endParaRPr>
          </a:p>
          <a:p>
            <a:pPr lvl="1"/>
            <a:r>
              <a:rPr lang="fr-FR" dirty="0">
                <a:solidFill>
                  <a:schemeClr val="bg1"/>
                </a:solidFill>
              </a:rPr>
              <a:t>Good communications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all </a:t>
            </a:r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need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win</a:t>
            </a:r>
            <a:r>
              <a:rPr lang="fr-FR" dirty="0">
                <a:solidFill>
                  <a:schemeClr val="bg1"/>
                </a:solidFill>
              </a:rPr>
              <a:t>!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I </a:t>
            </a:r>
            <a:r>
              <a:rPr lang="fr-FR" dirty="0" err="1">
                <a:solidFill>
                  <a:schemeClr val="bg1"/>
                </a:solidFill>
              </a:rPr>
              <a:t>just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need</a:t>
            </a:r>
            <a:r>
              <a:rPr lang="fr-FR" dirty="0">
                <a:solidFill>
                  <a:schemeClr val="bg1"/>
                </a:solidFill>
              </a:rPr>
              <a:t> to set up a </a:t>
            </a:r>
            <a:r>
              <a:rPr lang="fr-FR" dirty="0" err="1">
                <a:solidFill>
                  <a:schemeClr val="bg1"/>
                </a:solidFill>
              </a:rPr>
              <a:t>facebook</a:t>
            </a:r>
            <a:r>
              <a:rPr lang="fr-FR" dirty="0">
                <a:solidFill>
                  <a:schemeClr val="bg1"/>
                </a:solidFill>
              </a:rPr>
              <a:t> group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« </a:t>
            </a:r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already</a:t>
            </a:r>
            <a:r>
              <a:rPr lang="fr-FR" dirty="0">
                <a:solidFill>
                  <a:schemeClr val="bg1"/>
                </a:solidFill>
              </a:rPr>
              <a:t> have a PR </a:t>
            </a:r>
            <a:r>
              <a:rPr lang="fr-FR" dirty="0" err="1">
                <a:solidFill>
                  <a:schemeClr val="bg1"/>
                </a:solidFill>
              </a:rPr>
              <a:t>committee</a:t>
            </a:r>
            <a:r>
              <a:rPr lang="fr-FR" dirty="0">
                <a:solidFill>
                  <a:schemeClr val="bg1"/>
                </a:solidFill>
              </a:rPr>
              <a:t> »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« Our </a:t>
            </a:r>
            <a:r>
              <a:rPr lang="fr-FR" dirty="0" err="1">
                <a:solidFill>
                  <a:schemeClr val="bg1"/>
                </a:solidFill>
              </a:rPr>
              <a:t>members</a:t>
            </a:r>
            <a:r>
              <a:rPr lang="fr-FR" dirty="0">
                <a:solidFill>
                  <a:schemeClr val="bg1"/>
                </a:solidFill>
              </a:rPr>
              <a:t> are </a:t>
            </a:r>
            <a:r>
              <a:rPr lang="fr-FR" dirty="0" err="1">
                <a:solidFill>
                  <a:schemeClr val="bg1"/>
                </a:solidFill>
              </a:rPr>
              <a:t>already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informed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have radio </a:t>
            </a:r>
            <a:r>
              <a:rPr lang="fr-FR" dirty="0" err="1">
                <a:solidFill>
                  <a:schemeClr val="bg1"/>
                </a:solidFill>
              </a:rPr>
              <a:t>ads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newspaper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ads</a:t>
            </a:r>
            <a:r>
              <a:rPr lang="fr-FR" dirty="0">
                <a:solidFill>
                  <a:schemeClr val="bg1"/>
                </a:solidFill>
              </a:rPr>
              <a:t> all over the place »</a:t>
            </a:r>
          </a:p>
          <a:p>
            <a:pPr marL="0" indent="0">
              <a:buNone/>
            </a:pP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Obstacles</a:t>
            </a:r>
          </a:p>
          <a:p>
            <a:pPr lvl="1"/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have </a:t>
            </a:r>
            <a:r>
              <a:rPr lang="fr-FR" dirty="0" err="1">
                <a:solidFill>
                  <a:schemeClr val="bg1"/>
                </a:solidFill>
              </a:rPr>
              <a:t>difficulty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quorum</a:t>
            </a:r>
          </a:p>
          <a:p>
            <a:pPr lvl="1"/>
            <a:r>
              <a:rPr lang="fr-FR" dirty="0" err="1">
                <a:solidFill>
                  <a:schemeClr val="bg1"/>
                </a:solidFill>
              </a:rPr>
              <a:t>My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members</a:t>
            </a:r>
            <a:r>
              <a:rPr lang="fr-FR" dirty="0">
                <a:solidFill>
                  <a:schemeClr val="bg1"/>
                </a:solidFill>
              </a:rPr>
              <a:t> are not </a:t>
            </a:r>
            <a:r>
              <a:rPr lang="fr-FR" dirty="0" err="1">
                <a:solidFill>
                  <a:schemeClr val="bg1"/>
                </a:solidFill>
              </a:rPr>
              <a:t>engaged</a:t>
            </a: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 err="1">
                <a:solidFill>
                  <a:schemeClr val="bg1"/>
                </a:solidFill>
              </a:rPr>
              <a:t>My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members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don’t</a:t>
            </a:r>
            <a:r>
              <a:rPr lang="fr-FR" dirty="0">
                <a:solidFill>
                  <a:schemeClr val="bg1"/>
                </a:solidFill>
              </a:rPr>
              <a:t> have time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Young people are not </a:t>
            </a:r>
            <a:r>
              <a:rPr lang="fr-FR" dirty="0" err="1">
                <a:solidFill>
                  <a:schemeClr val="bg1"/>
                </a:solidFill>
              </a:rPr>
              <a:t>engaged</a:t>
            </a:r>
            <a:endParaRPr lang="fr-FR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7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B5866-1854-0D47-BD38-C9015234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683782"/>
            <a:ext cx="2411186" cy="1325563"/>
          </a:xfrm>
        </p:spPr>
        <p:txBody>
          <a:bodyPr>
            <a:normAutofit/>
          </a:bodyPr>
          <a:lstStyle/>
          <a:p>
            <a:r>
              <a:rPr lang="fr-FR" sz="3600" b="1" dirty="0"/>
              <a:t>Not a </a:t>
            </a:r>
            <a:r>
              <a:rPr lang="fr-FR" sz="3600" b="1" dirty="0" err="1"/>
              <a:t>myth</a:t>
            </a:r>
            <a:r>
              <a:rPr lang="fr-FR" sz="3600" b="1" dirty="0"/>
              <a:t>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8619C9-ED1E-994E-96B5-723EE8340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528" y="6370616"/>
            <a:ext cx="7917873" cy="247217"/>
          </a:xfrm>
        </p:spPr>
        <p:txBody>
          <a:bodyPr>
            <a:normAutofit fontScale="40000" lnSpcReduction="20000"/>
          </a:bodyPr>
          <a:lstStyle/>
          <a:p>
            <a:r>
              <a:rPr lang="fr-FR" sz="2000" dirty="0">
                <a:solidFill>
                  <a:srgbClr val="FFFFFF"/>
                </a:solidFill>
                <a:hlinkClick r:id="rId2"/>
              </a:rPr>
              <a:t>http://www.pewresearch.org/fact-tank/2017/01/30/most-americans-see-labor-unions-corporations-favorably/ft_17-01-27_unionscorporations_demographics/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28F768-5C3F-594F-B996-F4F18E11E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41" y="1143000"/>
            <a:ext cx="7328646" cy="44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84369D5-909E-F248-8C38-46314AAC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 is a trend : Unions are getting more attention in the last few years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8E23A8-2D42-5D49-B94E-3CBF83BD1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256436"/>
            <a:ext cx="9144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accent1"/>
                </a:solidFill>
                <a:latin typeface="+mn-lt"/>
                <a:ea typeface="+mn-ea"/>
                <a:cs typeface="+mn-cs"/>
                <a:hlinkClick r:id="rId2"/>
              </a:rPr>
              <a:t>https://www.teenvogue.com/story/what-a-labor-union-is-and-how-it-works</a:t>
            </a:r>
            <a:endParaRPr lang="en-US" sz="2400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302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64950D-0B53-EF4B-BF71-5A7A84672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Making internal communications work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1008D1-A62D-C94C-9220-D91170DE7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0762" y="4525347"/>
            <a:ext cx="3211288" cy="1737360"/>
          </a:xfrm>
        </p:spPr>
        <p:txBody>
          <a:bodyPr anchor="ctr">
            <a:normAutofit/>
          </a:bodyPr>
          <a:lstStyle/>
          <a:p>
            <a:pPr algn="l"/>
            <a:r>
              <a:rPr lang="fr-FR" dirty="0"/>
              <a:t>« If </a:t>
            </a:r>
            <a:r>
              <a:rPr lang="fr-FR" dirty="0" err="1"/>
              <a:t>we</a:t>
            </a:r>
            <a:r>
              <a:rPr lang="fr-FR" dirty="0"/>
              <a:t> are to break </a:t>
            </a:r>
            <a:r>
              <a:rPr lang="fr-FR" dirty="0" err="1"/>
              <a:t>this</a:t>
            </a:r>
            <a:r>
              <a:rPr lang="fr-FR" dirty="0"/>
              <a:t> mandate, </a:t>
            </a:r>
            <a:r>
              <a:rPr lang="fr-FR" dirty="0" err="1"/>
              <a:t>we</a:t>
            </a:r>
            <a:r>
              <a:rPr lang="fr-FR" dirty="0"/>
              <a:t> have to </a:t>
            </a:r>
            <a:r>
              <a:rPr lang="fr-FR" dirty="0" err="1"/>
              <a:t>be</a:t>
            </a:r>
            <a:r>
              <a:rPr lang="fr-FR" dirty="0"/>
              <a:t> rowing in the </a:t>
            </a:r>
            <a:r>
              <a:rPr lang="fr-FR" dirty="0" err="1"/>
              <a:t>same</a:t>
            </a:r>
            <a:r>
              <a:rPr lang="fr-FR" dirty="0"/>
              <a:t> direction »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54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539D4-6048-E444-8E82-8F31A5CA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communications team and the Vision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FBF0A4-A46C-BE4A-9889-7841AB30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b="1" dirty="0" err="1"/>
              <a:t>Envision</a:t>
            </a:r>
            <a:r>
              <a:rPr lang="fr-CA" b="1" dirty="0"/>
              <a:t>, </a:t>
            </a:r>
            <a:r>
              <a:rPr lang="fr-CA" b="1" dirty="0" err="1"/>
              <a:t>get</a:t>
            </a:r>
            <a:r>
              <a:rPr lang="fr-CA" b="1" dirty="0"/>
              <a:t> a </a:t>
            </a:r>
            <a:r>
              <a:rPr lang="fr-CA" b="1" dirty="0" err="1"/>
              <a:t>strategy</a:t>
            </a:r>
            <a:r>
              <a:rPr lang="fr-CA" b="1" dirty="0"/>
              <a:t> &amp; plan </a:t>
            </a:r>
          </a:p>
          <a:p>
            <a:pPr marL="0" indent="0">
              <a:buNone/>
            </a:pPr>
            <a:r>
              <a:rPr lang="fr-CA" dirty="0" err="1"/>
              <a:t>What</a:t>
            </a:r>
            <a:r>
              <a:rPr lang="fr-CA" dirty="0"/>
              <a:t> do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want</a:t>
            </a:r>
            <a:r>
              <a:rPr lang="fr-CA" dirty="0"/>
              <a:t> </a:t>
            </a:r>
            <a:r>
              <a:rPr lang="fr-CA" dirty="0" err="1"/>
              <a:t>internal</a:t>
            </a:r>
            <a:r>
              <a:rPr lang="fr-CA" dirty="0"/>
              <a:t> communications to do for </a:t>
            </a:r>
            <a:r>
              <a:rPr lang="fr-CA" dirty="0" err="1"/>
              <a:t>your</a:t>
            </a:r>
            <a:r>
              <a:rPr lang="fr-CA" dirty="0"/>
              <a:t> local and </a:t>
            </a:r>
            <a:r>
              <a:rPr lang="fr-CA" dirty="0" err="1"/>
              <a:t>your</a:t>
            </a:r>
            <a:r>
              <a:rPr lang="fr-CA" dirty="0"/>
              <a:t> union? How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get</a:t>
            </a:r>
            <a:r>
              <a:rPr lang="fr-CA" dirty="0"/>
              <a:t> </a:t>
            </a:r>
            <a:r>
              <a:rPr lang="fr-CA" dirty="0" err="1"/>
              <a:t>there</a:t>
            </a:r>
            <a:r>
              <a:rPr lang="fr-CA" dirty="0"/>
              <a:t>? </a:t>
            </a:r>
            <a:r>
              <a:rPr lang="fr-CA" dirty="0" err="1"/>
              <a:t>Where</a:t>
            </a:r>
            <a:r>
              <a:rPr lang="fr-CA" dirty="0"/>
              <a:t> </a:t>
            </a:r>
            <a:r>
              <a:rPr lang="fr-CA" dirty="0" err="1"/>
              <a:t>does</a:t>
            </a:r>
            <a:r>
              <a:rPr lang="fr-CA" dirty="0"/>
              <a:t> </a:t>
            </a:r>
            <a:r>
              <a:rPr lang="fr-CA" dirty="0" err="1"/>
              <a:t>it</a:t>
            </a:r>
            <a:r>
              <a:rPr lang="fr-CA" dirty="0"/>
              <a:t> stand right </a:t>
            </a:r>
            <a:r>
              <a:rPr lang="fr-CA" dirty="0" err="1"/>
              <a:t>now</a:t>
            </a:r>
            <a:r>
              <a:rPr lang="fr-CA" dirty="0"/>
              <a:t>, and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needs</a:t>
            </a:r>
            <a:r>
              <a:rPr lang="fr-CA" dirty="0"/>
              <a:t> </a:t>
            </a:r>
            <a:r>
              <a:rPr lang="fr-CA" dirty="0" err="1"/>
              <a:t>improvement</a:t>
            </a:r>
            <a:r>
              <a:rPr lang="fr-CA" dirty="0"/>
              <a:t>? How </a:t>
            </a:r>
            <a:r>
              <a:rPr lang="fr-CA" dirty="0" err="1"/>
              <a:t>soon</a:t>
            </a:r>
            <a:r>
              <a:rPr lang="fr-CA" dirty="0"/>
              <a:t> </a:t>
            </a:r>
            <a:r>
              <a:rPr lang="fr-CA" dirty="0" err="1"/>
              <a:t>would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like</a:t>
            </a:r>
            <a:r>
              <a:rPr lang="fr-CA" dirty="0"/>
              <a:t> to </a:t>
            </a:r>
            <a:r>
              <a:rPr lang="fr-CA" dirty="0" err="1"/>
              <a:t>reach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goals?</a:t>
            </a:r>
          </a:p>
          <a:p>
            <a:r>
              <a:rPr lang="fr-CA" b="1" dirty="0"/>
              <a:t>Setting up a team</a:t>
            </a:r>
          </a:p>
          <a:p>
            <a:pPr lvl="1"/>
            <a:r>
              <a:rPr lang="fr-CA" dirty="0" err="1"/>
              <a:t>Thinkers</a:t>
            </a:r>
            <a:endParaRPr lang="fr-CA" dirty="0"/>
          </a:p>
          <a:p>
            <a:pPr lvl="1"/>
            <a:r>
              <a:rPr lang="fr-CA" dirty="0" err="1"/>
              <a:t>Motivators</a:t>
            </a:r>
            <a:endParaRPr lang="fr-CA" dirty="0"/>
          </a:p>
          <a:p>
            <a:pPr lvl="1"/>
            <a:r>
              <a:rPr lang="fr-CA" dirty="0" err="1"/>
              <a:t>Organizers</a:t>
            </a:r>
            <a:endParaRPr lang="fr-CA" dirty="0"/>
          </a:p>
          <a:p>
            <a:pPr lvl="1"/>
            <a:r>
              <a:rPr lang="fr-CA" dirty="0"/>
              <a:t>Leaders</a:t>
            </a:r>
          </a:p>
          <a:p>
            <a:pPr lvl="1"/>
            <a:r>
              <a:rPr lang="fr-CA" dirty="0" err="1"/>
              <a:t>Doers</a:t>
            </a:r>
            <a:r>
              <a:rPr lang="fr-CA" dirty="0"/>
              <a:t>*</a:t>
            </a:r>
          </a:p>
          <a:p>
            <a:r>
              <a:rPr lang="fr-CA" b="1" dirty="0" err="1"/>
              <a:t>Provide</a:t>
            </a:r>
            <a:r>
              <a:rPr lang="fr-CA" b="1" dirty="0"/>
              <a:t> </a:t>
            </a:r>
            <a:r>
              <a:rPr lang="fr-CA" b="1" dirty="0" err="1"/>
              <a:t>channels</a:t>
            </a:r>
            <a:r>
              <a:rPr lang="fr-CA" b="1" dirty="0"/>
              <a:t> for feedback and </a:t>
            </a:r>
            <a:r>
              <a:rPr lang="fr-CA" b="1" dirty="0" err="1"/>
              <a:t>ideas</a:t>
            </a:r>
            <a:r>
              <a:rPr lang="fr-CA" b="1" dirty="0"/>
              <a:t>!</a:t>
            </a:r>
            <a:endParaRPr lang="fr-FR" dirty="0"/>
          </a:p>
          <a:p>
            <a:endParaRPr lang="fr-CA" b="1" dirty="0"/>
          </a:p>
          <a:p>
            <a:pPr marL="457200" lvl="1" indent="0">
              <a:buNone/>
            </a:pPr>
            <a:endParaRPr lang="fr-CA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751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{CEEB867F-5272-4D4E-A620-77FB06699863}tf16401369</Template>
  <TotalTime>1189</TotalTime>
  <Words>727</Words>
  <Application>Microsoft Macintosh PowerPoint</Application>
  <PresentationFormat>Grand écran</PresentationFormat>
  <Paragraphs>126</Paragraphs>
  <Slides>26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Rockwell</vt:lpstr>
      <vt:lpstr>Stencil</vt:lpstr>
      <vt:lpstr>Wingdings</vt:lpstr>
      <vt:lpstr>Office Theme</vt:lpstr>
      <vt:lpstr>Atlas</vt:lpstr>
      <vt:lpstr>Internal Communications </vt:lpstr>
      <vt:lpstr>Presentation Plan</vt:lpstr>
      <vt:lpstr>What are internal communications? </vt:lpstr>
      <vt:lpstr>Why should you care?</vt:lpstr>
      <vt:lpstr>Misconceptions and obstacles</vt:lpstr>
      <vt:lpstr>Not a myth!</vt:lpstr>
      <vt:lpstr>There is a trend : Unions are getting more attention in the last few years</vt:lpstr>
      <vt:lpstr>Making internal communications work</vt:lpstr>
      <vt:lpstr>The communications team and the Vision</vt:lpstr>
      <vt:lpstr>CHOOSING  ACTIONS THAT FIT  </vt:lpstr>
      <vt:lpstr>Présentation PowerPoint</vt:lpstr>
      <vt:lpstr>WHAT ARE THE OPTICS OF THE TACTIC?</vt:lpstr>
      <vt:lpstr>Never forget the big picture</vt:lpstr>
      <vt:lpstr>CAPTAIN CAMPAIGNS</vt:lpstr>
      <vt:lpstr>Handout!  One on one conversations </vt:lpstr>
      <vt:lpstr>Présentation PowerPoint</vt:lpstr>
      <vt:lpstr>Présentation PowerPoint</vt:lpstr>
      <vt:lpstr>Who is taking care of the new members? *Updating your members lists*</vt:lpstr>
      <vt:lpstr>First you’ve got to get mad! </vt:lpstr>
      <vt:lpstr>Don’t just inform – inspire action</vt:lpstr>
      <vt:lpstr>Présentation PowerPoint</vt:lpstr>
      <vt:lpstr>Présentation PowerPoint</vt:lpstr>
      <vt:lpstr>Some useful tools  Cupe.ca, Lime Survey, MailChimp, Canva, CALM, etc.</vt:lpstr>
      <vt:lpstr>Présentation PowerPoint</vt:lpstr>
      <vt:lpstr>It’s a question of attitude</vt:lpstr>
      <vt:lpstr>An inspiring story : Teachers in West Virginia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CAMPAINING 101 – LES ÉTAPES D’UNE CAMPAGNE</dc:title>
  <dc:creator>Simon Ouellette</dc:creator>
  <cp:lastModifiedBy>Simon Ouellette</cp:lastModifiedBy>
  <cp:revision>45</cp:revision>
  <cp:lastPrinted>2017-11-14T14:02:14Z</cp:lastPrinted>
  <dcterms:created xsi:type="dcterms:W3CDTF">2017-05-16T12:30:58Z</dcterms:created>
  <dcterms:modified xsi:type="dcterms:W3CDTF">2018-03-16T02:31:48Z</dcterms:modified>
</cp:coreProperties>
</file>